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Lato" panose="020B0604020202020204" charset="0"/>
      <p:regular r:id="rId24"/>
    </p:embeddedFont>
    <p:embeddedFont>
      <p:font typeface="Lato Bold" panose="020B0604020202020204" charset="0"/>
      <p:regular r:id="rId25"/>
    </p:embeddedFont>
    <p:embeddedFont>
      <p:font typeface="Poppins" panose="020B0604020202020204" charset="0"/>
      <p:regular r:id="rId26"/>
    </p:embeddedFont>
    <p:embeddedFont>
      <p:font typeface="Poppins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85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75491" y="-701288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09" y="0"/>
                </a:lnTo>
                <a:lnTo>
                  <a:pt x="12112509" y="8707634"/>
                </a:lnTo>
                <a:lnTo>
                  <a:pt x="0" y="8707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449246"/>
            <a:ext cx="16230600" cy="7856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861"/>
              </a:lnSpc>
            </a:pPr>
            <a:r>
              <a:rPr lang="en-US" sz="14419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INTELLECTUAL PROPERTY (IP)</a:t>
            </a:r>
          </a:p>
          <a:p>
            <a:pPr algn="r">
              <a:lnSpc>
                <a:spcPts val="5280"/>
              </a:lnSpc>
            </a:pPr>
            <a:endParaRPr lang="en-US" sz="14419" b="1">
              <a:solidFill>
                <a:srgbClr val="FBF9F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r">
              <a:lnSpc>
                <a:spcPts val="5280"/>
              </a:lnSpc>
            </a:pPr>
            <a:endParaRPr lang="en-US" sz="14419" b="1">
              <a:solidFill>
                <a:srgbClr val="FBF9F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r">
              <a:lnSpc>
                <a:spcPts val="4510"/>
              </a:lnSpc>
            </a:pPr>
            <a:endParaRPr lang="en-US" sz="14419" b="1">
              <a:solidFill>
                <a:srgbClr val="FBF9F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r">
              <a:lnSpc>
                <a:spcPts val="4510"/>
              </a:lnSpc>
            </a:pPr>
            <a:endParaRPr lang="en-US" sz="14419" b="1">
              <a:solidFill>
                <a:srgbClr val="FBF9F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r">
              <a:lnSpc>
                <a:spcPts val="4510"/>
              </a:lnSpc>
            </a:pPr>
            <a:r>
              <a:rPr lang="en-US" sz="41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 BREIF CONTEXT AND APPLICABLE EU LAWS</a:t>
            </a:r>
          </a:p>
          <a:p>
            <a:pPr algn="l">
              <a:lnSpc>
                <a:spcPts val="5280"/>
              </a:lnSpc>
            </a:pPr>
            <a:endParaRPr lang="en-US" sz="4100" b="1">
              <a:solidFill>
                <a:srgbClr val="FBF9F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9277350"/>
            <a:ext cx="7762921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 by Lawrence C. Obi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7116894" y="-3283768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410612">
            <a:off x="16066982" y="2791594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08890" y="703495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8324" y="3592035"/>
            <a:ext cx="7167229" cy="5040951"/>
          </a:xfrm>
          <a:custGeom>
            <a:avLst/>
            <a:gdLst/>
            <a:ahLst/>
            <a:cxnLst/>
            <a:rect l="l" t="t" r="r" b="b"/>
            <a:pathLst>
              <a:path w="7167229" h="5040951">
                <a:moveTo>
                  <a:pt x="0" y="0"/>
                </a:moveTo>
                <a:lnTo>
                  <a:pt x="7167228" y="0"/>
                </a:lnTo>
                <a:lnTo>
                  <a:pt x="7167228" y="5040950"/>
                </a:lnTo>
                <a:lnTo>
                  <a:pt x="0" y="5040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33425" y="2938145"/>
            <a:ext cx="9100670" cy="529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Protect the visual design of products that are new and have individual character.</a:t>
            </a:r>
          </a:p>
          <a:p>
            <a:pPr algn="just">
              <a:lnSpc>
                <a:spcPts val="1679"/>
              </a:lnSpc>
            </a:pPr>
            <a:endParaRPr lang="en-US" sz="2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Example: The unique design of the Coca-Cola bottle is protected by design rights.</a:t>
            </a:r>
          </a:p>
          <a:p>
            <a:pPr algn="just">
              <a:lnSpc>
                <a:spcPts val="1679"/>
              </a:lnSpc>
            </a:pPr>
            <a:endParaRPr lang="en-US" sz="2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Exclusive rights: to use the design and prevent others from using it in a confusingly similar way.</a:t>
            </a:r>
          </a:p>
          <a:p>
            <a:pPr algn="just">
              <a:lnSpc>
                <a:spcPts val="1679"/>
              </a:lnSpc>
            </a:pPr>
            <a:endParaRPr lang="en-US" sz="2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1679"/>
              </a:lnSpc>
            </a:pPr>
            <a:endParaRPr lang="en-US" sz="2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Duration: Design rights are typically time-limited. Depending on the jurisdiction, these rights can last for 10-25 years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33425" y="1123950"/>
            <a:ext cx="649760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DESIGN RIGHTS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181579">
            <a:off x="12195076" y="344752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r="-1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80473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96037" y="8607890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93387" y="5004307"/>
            <a:ext cx="10095602" cy="2074484"/>
            <a:chOff x="0" y="-43470"/>
            <a:chExt cx="990130" cy="2034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90130" cy="117730"/>
            </a:xfrm>
            <a:custGeom>
              <a:avLst/>
              <a:gdLst/>
              <a:ahLst/>
              <a:cxnLst/>
              <a:rect l="l" t="t" r="r" b="b"/>
              <a:pathLst>
                <a:path w="990130" h="117730">
                  <a:moveTo>
                    <a:pt x="990130" y="0"/>
                  </a:moveTo>
                  <a:lnTo>
                    <a:pt x="0" y="0"/>
                  </a:lnTo>
                  <a:lnTo>
                    <a:pt x="101600" y="58865"/>
                  </a:lnTo>
                  <a:lnTo>
                    <a:pt x="0" y="117730"/>
                  </a:lnTo>
                  <a:lnTo>
                    <a:pt x="990130" y="117730"/>
                  </a:lnTo>
                  <a:lnTo>
                    <a:pt x="888530" y="58865"/>
                  </a:lnTo>
                  <a:lnTo>
                    <a:pt x="99013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87323" y="-43470"/>
              <a:ext cx="812330" cy="203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59"/>
                </a:lnSpc>
              </a:pPr>
              <a:r>
                <a:rPr lang="en-US" sz="4399" b="1" dirty="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Stimulates Economic Growth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3387" y="3443434"/>
            <a:ext cx="10095602" cy="2074484"/>
            <a:chOff x="0" y="-49004"/>
            <a:chExt cx="990130" cy="2034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0130" cy="117730"/>
            </a:xfrm>
            <a:custGeom>
              <a:avLst/>
              <a:gdLst/>
              <a:ahLst/>
              <a:cxnLst/>
              <a:rect l="l" t="t" r="r" b="b"/>
              <a:pathLst>
                <a:path w="990130" h="117730">
                  <a:moveTo>
                    <a:pt x="990130" y="0"/>
                  </a:moveTo>
                  <a:lnTo>
                    <a:pt x="0" y="0"/>
                  </a:lnTo>
                  <a:lnTo>
                    <a:pt x="101600" y="58865"/>
                  </a:lnTo>
                  <a:lnTo>
                    <a:pt x="0" y="117730"/>
                  </a:lnTo>
                  <a:lnTo>
                    <a:pt x="990130" y="117730"/>
                  </a:lnTo>
                  <a:lnTo>
                    <a:pt x="888530" y="58865"/>
                  </a:lnTo>
                  <a:lnTo>
                    <a:pt x="99013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0782" y="-49004"/>
              <a:ext cx="812330" cy="203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59"/>
                </a:lnSpc>
              </a:pPr>
              <a:r>
                <a:rPr lang="en-US" sz="4399" b="1" dirty="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Encourages Innovation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93387" y="6525431"/>
            <a:ext cx="10095602" cy="2074484"/>
            <a:chOff x="0" y="-41909"/>
            <a:chExt cx="990130" cy="2034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0130" cy="117730"/>
            </a:xfrm>
            <a:custGeom>
              <a:avLst/>
              <a:gdLst/>
              <a:ahLst/>
              <a:cxnLst/>
              <a:rect l="l" t="t" r="r" b="b"/>
              <a:pathLst>
                <a:path w="990130" h="117730">
                  <a:moveTo>
                    <a:pt x="990130" y="0"/>
                  </a:moveTo>
                  <a:lnTo>
                    <a:pt x="0" y="0"/>
                  </a:lnTo>
                  <a:lnTo>
                    <a:pt x="101600" y="58865"/>
                  </a:lnTo>
                  <a:lnTo>
                    <a:pt x="0" y="117730"/>
                  </a:lnTo>
                  <a:lnTo>
                    <a:pt x="990130" y="117730"/>
                  </a:lnTo>
                  <a:lnTo>
                    <a:pt x="888530" y="58865"/>
                  </a:lnTo>
                  <a:lnTo>
                    <a:pt x="990130" y="0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63875" y="-41909"/>
              <a:ext cx="812330" cy="203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59"/>
                </a:lnSpc>
              </a:pPr>
              <a:r>
                <a:rPr lang="en-US" sz="4399" b="1" dirty="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Protects Jobs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3387" y="7962925"/>
            <a:ext cx="10095602" cy="2074484"/>
            <a:chOff x="0" y="-48550"/>
            <a:chExt cx="990130" cy="2034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0130" cy="117730"/>
            </a:xfrm>
            <a:custGeom>
              <a:avLst/>
              <a:gdLst/>
              <a:ahLst/>
              <a:cxnLst/>
              <a:rect l="l" t="t" r="r" b="b"/>
              <a:pathLst>
                <a:path w="990130" h="117730">
                  <a:moveTo>
                    <a:pt x="990130" y="0"/>
                  </a:moveTo>
                  <a:lnTo>
                    <a:pt x="0" y="0"/>
                  </a:lnTo>
                  <a:lnTo>
                    <a:pt x="101600" y="58865"/>
                  </a:lnTo>
                  <a:lnTo>
                    <a:pt x="0" y="117730"/>
                  </a:lnTo>
                  <a:lnTo>
                    <a:pt x="990130" y="117730"/>
                  </a:lnTo>
                  <a:lnTo>
                    <a:pt x="888530" y="58865"/>
                  </a:lnTo>
                  <a:lnTo>
                    <a:pt x="99013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89057" y="-48550"/>
              <a:ext cx="812330" cy="203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59"/>
                </a:lnSpc>
              </a:pPr>
              <a:r>
                <a:rPr lang="en-US" sz="4399" b="1" dirty="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Prevents Unfair Competition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0871690" y="0"/>
            <a:ext cx="9200973" cy="10287000"/>
          </a:xfrm>
          <a:custGeom>
            <a:avLst/>
            <a:gdLst/>
            <a:ahLst/>
            <a:cxnLst/>
            <a:rect l="l" t="t" r="r" b="b"/>
            <a:pathLst>
              <a:path w="9200973" h="10442472">
                <a:moveTo>
                  <a:pt x="0" y="0"/>
                </a:moveTo>
                <a:lnTo>
                  <a:pt x="9200972" y="0"/>
                </a:lnTo>
                <a:lnTo>
                  <a:pt x="9200972" y="10442472"/>
                </a:lnTo>
                <a:lnTo>
                  <a:pt x="0" y="10442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0794" r="-40794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93387" y="887271"/>
            <a:ext cx="9585284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IMPORTANCE OF INTELLECTUAL PROPERTY PROTECTION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89496">
            <a:off x="-5091968" y="-1136243"/>
            <a:ext cx="11026567" cy="7966695"/>
          </a:xfrm>
          <a:custGeom>
            <a:avLst/>
            <a:gdLst/>
            <a:ahLst/>
            <a:cxnLst/>
            <a:rect l="l" t="t" r="r" b="b"/>
            <a:pathLst>
              <a:path w="11026567" h="7966695">
                <a:moveTo>
                  <a:pt x="0" y="0"/>
                </a:moveTo>
                <a:lnTo>
                  <a:pt x="11026567" y="0"/>
                </a:lnTo>
                <a:lnTo>
                  <a:pt x="11026567" y="7966694"/>
                </a:lnTo>
                <a:lnTo>
                  <a:pt x="0" y="7966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136919"/>
            <a:ext cx="8010208" cy="1024635"/>
            <a:chOff x="0" y="0"/>
            <a:chExt cx="2109684" cy="2698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9685" cy="269863"/>
            </a:xfrm>
            <a:custGeom>
              <a:avLst/>
              <a:gdLst/>
              <a:ahLst/>
              <a:cxnLst/>
              <a:rect l="l" t="t" r="r" b="b"/>
              <a:pathLst>
                <a:path w="2109685" h="269863">
                  <a:moveTo>
                    <a:pt x="57990" y="0"/>
                  </a:moveTo>
                  <a:lnTo>
                    <a:pt x="2051694" y="0"/>
                  </a:lnTo>
                  <a:cubicBezTo>
                    <a:pt x="2067074" y="0"/>
                    <a:pt x="2081824" y="6110"/>
                    <a:pt x="2092700" y="16985"/>
                  </a:cubicBezTo>
                  <a:cubicBezTo>
                    <a:pt x="2103575" y="27860"/>
                    <a:pt x="2109685" y="42610"/>
                    <a:pt x="2109685" y="57990"/>
                  </a:cubicBezTo>
                  <a:lnTo>
                    <a:pt x="2109685" y="211872"/>
                  </a:lnTo>
                  <a:cubicBezTo>
                    <a:pt x="2109685" y="227252"/>
                    <a:pt x="2103575" y="242002"/>
                    <a:pt x="2092700" y="252878"/>
                  </a:cubicBezTo>
                  <a:cubicBezTo>
                    <a:pt x="2081824" y="263753"/>
                    <a:pt x="2067074" y="269863"/>
                    <a:pt x="2051694" y="269863"/>
                  </a:cubicBezTo>
                  <a:lnTo>
                    <a:pt x="57990" y="269863"/>
                  </a:lnTo>
                  <a:cubicBezTo>
                    <a:pt x="42610" y="269863"/>
                    <a:pt x="27860" y="263753"/>
                    <a:pt x="16985" y="252878"/>
                  </a:cubicBezTo>
                  <a:cubicBezTo>
                    <a:pt x="6110" y="242002"/>
                    <a:pt x="0" y="227252"/>
                    <a:pt x="0" y="211872"/>
                  </a:cubicBezTo>
                  <a:lnTo>
                    <a:pt x="0" y="57990"/>
                  </a:lnTo>
                  <a:cubicBezTo>
                    <a:pt x="0" y="42610"/>
                    <a:pt x="6110" y="27860"/>
                    <a:pt x="16985" y="16985"/>
                  </a:cubicBezTo>
                  <a:cubicBezTo>
                    <a:pt x="27860" y="6110"/>
                    <a:pt x="42610" y="0"/>
                    <a:pt x="5799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09684" cy="307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2967116">
            <a:off x="8691170" y="1581369"/>
            <a:ext cx="12892802" cy="9575242"/>
          </a:xfrm>
          <a:custGeom>
            <a:avLst/>
            <a:gdLst/>
            <a:ahLst/>
            <a:cxnLst/>
            <a:rect l="l" t="t" r="r" b="b"/>
            <a:pathLst>
              <a:path w="12892802" h="9575242">
                <a:moveTo>
                  <a:pt x="0" y="0"/>
                </a:moveTo>
                <a:lnTo>
                  <a:pt x="12892803" y="0"/>
                </a:lnTo>
                <a:lnTo>
                  <a:pt x="12892803" y="9575242"/>
                </a:lnTo>
                <a:lnTo>
                  <a:pt x="0" y="957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793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2355339"/>
            <a:ext cx="8010208" cy="6297125"/>
            <a:chOff x="0" y="0"/>
            <a:chExt cx="2109684" cy="16585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09685" cy="1658502"/>
            </a:xfrm>
            <a:custGeom>
              <a:avLst/>
              <a:gdLst/>
              <a:ahLst/>
              <a:cxnLst/>
              <a:rect l="l" t="t" r="r" b="b"/>
              <a:pathLst>
                <a:path w="2109685" h="1658502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334444" y="1418909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249092" y="1136919"/>
            <a:ext cx="8010208" cy="1024635"/>
            <a:chOff x="0" y="0"/>
            <a:chExt cx="2109684" cy="2698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09685" cy="269863"/>
            </a:xfrm>
            <a:custGeom>
              <a:avLst/>
              <a:gdLst/>
              <a:ahLst/>
              <a:cxnLst/>
              <a:rect l="l" t="t" r="r" b="b"/>
              <a:pathLst>
                <a:path w="2109685" h="269863">
                  <a:moveTo>
                    <a:pt x="57990" y="0"/>
                  </a:moveTo>
                  <a:lnTo>
                    <a:pt x="2051694" y="0"/>
                  </a:lnTo>
                  <a:cubicBezTo>
                    <a:pt x="2067074" y="0"/>
                    <a:pt x="2081824" y="6110"/>
                    <a:pt x="2092700" y="16985"/>
                  </a:cubicBezTo>
                  <a:cubicBezTo>
                    <a:pt x="2103575" y="27860"/>
                    <a:pt x="2109685" y="42610"/>
                    <a:pt x="2109685" y="57990"/>
                  </a:cubicBezTo>
                  <a:lnTo>
                    <a:pt x="2109685" y="211872"/>
                  </a:lnTo>
                  <a:cubicBezTo>
                    <a:pt x="2109685" y="227252"/>
                    <a:pt x="2103575" y="242002"/>
                    <a:pt x="2092700" y="252878"/>
                  </a:cubicBezTo>
                  <a:cubicBezTo>
                    <a:pt x="2081824" y="263753"/>
                    <a:pt x="2067074" y="269863"/>
                    <a:pt x="2051694" y="269863"/>
                  </a:cubicBezTo>
                  <a:lnTo>
                    <a:pt x="57990" y="269863"/>
                  </a:lnTo>
                  <a:cubicBezTo>
                    <a:pt x="42610" y="269863"/>
                    <a:pt x="27860" y="263753"/>
                    <a:pt x="16985" y="252878"/>
                  </a:cubicBezTo>
                  <a:cubicBezTo>
                    <a:pt x="6110" y="242002"/>
                    <a:pt x="0" y="227252"/>
                    <a:pt x="0" y="211872"/>
                  </a:cubicBezTo>
                  <a:lnTo>
                    <a:pt x="0" y="57990"/>
                  </a:lnTo>
                  <a:cubicBezTo>
                    <a:pt x="0" y="42610"/>
                    <a:pt x="6110" y="27860"/>
                    <a:pt x="16985" y="16985"/>
                  </a:cubicBezTo>
                  <a:cubicBezTo>
                    <a:pt x="27860" y="6110"/>
                    <a:pt x="42610" y="0"/>
                    <a:pt x="5799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09684" cy="307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49092" y="2355339"/>
            <a:ext cx="8010208" cy="6297125"/>
            <a:chOff x="0" y="0"/>
            <a:chExt cx="2109684" cy="16585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09685" cy="1658502"/>
            </a:xfrm>
            <a:custGeom>
              <a:avLst/>
              <a:gdLst/>
              <a:ahLst/>
              <a:cxnLst/>
              <a:rect l="l" t="t" r="r" b="b"/>
              <a:pathLst>
                <a:path w="2109685" h="1658502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90908" y="1437147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04564" y="1360947"/>
            <a:ext cx="6667955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INTELLECTUAL PROPERTY LAWS IN THE EU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9663" y="2805894"/>
            <a:ext cx="7521981" cy="545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Copyright Directive (2001/29/EC): 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Protects authors and other creators of literary, artistic, and scientific works, including software, music, and films.</a:t>
            </a:r>
          </a:p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Trademarks Directive (2008/95/EC):</a:t>
            </a: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Harmonizes trademark law across EU member states, protecting brand names, logos, and other distinctive signs.</a:t>
            </a:r>
          </a:p>
          <a:p>
            <a:pPr algn="just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Patent Regulation (Regulation (EU) No 2017/1001):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Establishes a unitary patent system within the EU, simplifying the process of obtaining and enforcing patents.</a:t>
            </a:r>
          </a:p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Design Directive (2003/87/EC): 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Protects the appearance of products, such as industrial designs and the ornamental aspects of products.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24956" y="1360947"/>
            <a:ext cx="6665953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INTERNATIONAL TREATIES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24956" y="2805894"/>
            <a:ext cx="7058480" cy="350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TRIPS Agreement: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Establishes minimum standards for IP rights globally, influencing national legislation.</a:t>
            </a:r>
          </a:p>
          <a:p>
            <a:pPr algn="just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Paris Convention: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Protects industrial property (patents and trademarks) and promotes international cooperation.</a:t>
            </a:r>
          </a:p>
          <a:p>
            <a:pPr algn="just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Berne Convention:</a:t>
            </a: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474979" lvl="1" indent="-237490" algn="just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Safeguards literary and artistic works, ensuring authors' rights are respected globally.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223014">
            <a:off x="10390308" y="-6042463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r="-15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4052228"/>
            <a:ext cx="16230600" cy="650410"/>
            <a:chOff x="0" y="0"/>
            <a:chExt cx="4274726" cy="1713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1301"/>
            </a:xfrm>
            <a:custGeom>
              <a:avLst/>
              <a:gdLst/>
              <a:ahLst/>
              <a:cxnLst/>
              <a:rect l="l" t="t" r="r" b="b"/>
              <a:pathLst>
                <a:path w="4274726" h="171301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142682"/>
                  </a:lnTo>
                  <a:cubicBezTo>
                    <a:pt x="4274726" y="158488"/>
                    <a:pt x="4261912" y="171301"/>
                    <a:pt x="4246106" y="171301"/>
                  </a:cubicBezTo>
                  <a:lnTo>
                    <a:pt x="28620" y="171301"/>
                  </a:lnTo>
                  <a:cubicBezTo>
                    <a:pt x="12813" y="171301"/>
                    <a:pt x="0" y="158488"/>
                    <a:pt x="0" y="142682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09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63411" y="4171809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4" y="0"/>
                </a:lnTo>
                <a:lnTo>
                  <a:pt x="408164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499461" y="4157444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5" y="0"/>
                </a:lnTo>
                <a:lnTo>
                  <a:pt x="408165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35512" y="4143080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4" y="0"/>
                </a:lnTo>
                <a:lnTo>
                  <a:pt x="408164" y="411248"/>
                </a:lnTo>
                <a:lnTo>
                  <a:pt x="0" y="411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71562" y="4128715"/>
            <a:ext cx="408164" cy="411249"/>
          </a:xfrm>
          <a:custGeom>
            <a:avLst/>
            <a:gdLst/>
            <a:ahLst/>
            <a:cxnLst/>
            <a:rect l="l" t="t" r="r" b="b"/>
            <a:pathLst>
              <a:path w="408164" h="411249">
                <a:moveTo>
                  <a:pt x="0" y="0"/>
                </a:moveTo>
                <a:lnTo>
                  <a:pt x="408164" y="0"/>
                </a:lnTo>
                <a:lnTo>
                  <a:pt x="408164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96004" y="4934724"/>
            <a:ext cx="32204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Enforcement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3411" y="5947549"/>
            <a:ext cx="3253027" cy="27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Ensuring effective enforcement of IP rights can be challenging, especially in the digital age where the copying of content is easier than ever.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019175"/>
            <a:ext cx="7519739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 AND CONSIDERATIONS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32055" y="4934724"/>
            <a:ext cx="32204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Global Challenges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99461" y="5947549"/>
            <a:ext cx="3253027" cy="233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Protecting IP in a globalized world requires international cooperation and agreements, to address complexities in cross-border trade.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68105" y="4934724"/>
            <a:ext cx="32204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Balancing Rights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35512" y="5947549"/>
            <a:ext cx="3253027" cy="350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IP protection must be balanced with other rights, such as freedom of expression and fair competition while ensuring public access to information and cultural works.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569589" y="4934724"/>
            <a:ext cx="3689711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Technological Advancements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71562" y="5947549"/>
            <a:ext cx="3253027" cy="233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New technologies, such as artificial intelligence and blockchain, raise new challenges and opportunities for IP protection.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983476" flipV="1">
            <a:off x="-2892749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72182" y="7222393"/>
            <a:ext cx="6195600" cy="3384081"/>
          </a:xfrm>
          <a:custGeom>
            <a:avLst/>
            <a:gdLst/>
            <a:ahLst/>
            <a:cxnLst/>
            <a:rect l="l" t="t" r="r" b="b"/>
            <a:pathLst>
              <a:path w="6195600" h="3384081">
                <a:moveTo>
                  <a:pt x="0" y="0"/>
                </a:moveTo>
                <a:lnTo>
                  <a:pt x="6195601" y="0"/>
                </a:lnTo>
                <a:lnTo>
                  <a:pt x="6195601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50" b="-14318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026837" y="3132575"/>
            <a:ext cx="4235898" cy="6209424"/>
            <a:chOff x="0" y="0"/>
            <a:chExt cx="656251" cy="9620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56251" cy="962002"/>
            </a:xfrm>
            <a:custGeom>
              <a:avLst/>
              <a:gdLst/>
              <a:ahLst/>
              <a:cxnLst/>
              <a:rect l="l" t="t" r="r" b="b"/>
              <a:pathLst>
                <a:path w="656251" h="962002">
                  <a:moveTo>
                    <a:pt x="42037" y="0"/>
                  </a:moveTo>
                  <a:lnTo>
                    <a:pt x="614215" y="0"/>
                  </a:lnTo>
                  <a:cubicBezTo>
                    <a:pt x="625363" y="0"/>
                    <a:pt x="636056" y="4429"/>
                    <a:pt x="643939" y="12312"/>
                  </a:cubicBezTo>
                  <a:cubicBezTo>
                    <a:pt x="651823" y="20196"/>
                    <a:pt x="656251" y="30888"/>
                    <a:pt x="656251" y="42037"/>
                  </a:cubicBezTo>
                  <a:lnTo>
                    <a:pt x="656251" y="919965"/>
                  </a:lnTo>
                  <a:cubicBezTo>
                    <a:pt x="656251" y="943182"/>
                    <a:pt x="637431" y="962002"/>
                    <a:pt x="614215" y="962002"/>
                  </a:cubicBezTo>
                  <a:lnTo>
                    <a:pt x="42037" y="962002"/>
                  </a:lnTo>
                  <a:cubicBezTo>
                    <a:pt x="30888" y="962002"/>
                    <a:pt x="20196" y="957573"/>
                    <a:pt x="12312" y="949690"/>
                  </a:cubicBezTo>
                  <a:cubicBezTo>
                    <a:pt x="4429" y="941807"/>
                    <a:pt x="0" y="931114"/>
                    <a:pt x="0" y="919965"/>
                  </a:cubicBezTo>
                  <a:lnTo>
                    <a:pt x="0" y="42037"/>
                  </a:lnTo>
                  <a:cubicBezTo>
                    <a:pt x="0" y="30888"/>
                    <a:pt x="4429" y="20196"/>
                    <a:pt x="12312" y="12312"/>
                  </a:cubicBezTo>
                  <a:cubicBezTo>
                    <a:pt x="20196" y="4429"/>
                    <a:pt x="30888" y="0"/>
                    <a:pt x="42037" y="0"/>
                  </a:cubicBezTo>
                  <a:close/>
                </a:path>
              </a:pathLst>
            </a:custGeom>
            <a:blipFill>
              <a:blip r:embed="rId4"/>
              <a:stretch>
                <a:fillRect l="-75136" r="-16877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550652" y="3132575"/>
            <a:ext cx="6188862" cy="2961051"/>
            <a:chOff x="0" y="0"/>
            <a:chExt cx="1629988" cy="7798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9988" cy="779865"/>
            </a:xfrm>
            <a:custGeom>
              <a:avLst/>
              <a:gdLst/>
              <a:ahLst/>
              <a:cxnLst/>
              <a:rect l="l" t="t" r="r" b="b"/>
              <a:pathLst>
                <a:path w="1629988" h="779865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0652" y="6380949"/>
            <a:ext cx="6188862" cy="2961051"/>
            <a:chOff x="0" y="0"/>
            <a:chExt cx="1629988" cy="7798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29988" cy="779865"/>
            </a:xfrm>
            <a:custGeom>
              <a:avLst/>
              <a:gdLst/>
              <a:ahLst/>
              <a:cxnLst/>
              <a:rect l="l" t="t" r="r" b="b"/>
              <a:pathLst>
                <a:path w="1629988" h="779865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48485" y="3132575"/>
            <a:ext cx="6188862" cy="2961051"/>
            <a:chOff x="0" y="0"/>
            <a:chExt cx="1629988" cy="7798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29988" cy="779865"/>
            </a:xfrm>
            <a:custGeom>
              <a:avLst/>
              <a:gdLst/>
              <a:ahLst/>
              <a:cxnLst/>
              <a:rect l="l" t="t" r="r" b="b"/>
              <a:pathLst>
                <a:path w="1629988" h="779865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548485" y="6380949"/>
            <a:ext cx="6188862" cy="2961051"/>
            <a:chOff x="0" y="0"/>
            <a:chExt cx="1629988" cy="7798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29988" cy="779865"/>
            </a:xfrm>
            <a:custGeom>
              <a:avLst/>
              <a:gdLst/>
              <a:ahLst/>
              <a:cxnLst/>
              <a:rect l="l" t="t" r="r" b="b"/>
              <a:pathLst>
                <a:path w="1629988" h="779865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44302" y="4112215"/>
            <a:ext cx="5445149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 cases of IP infringement, the owner may seek damages, injunctions, and attorneys' fees.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4302" y="3502991"/>
            <a:ext cx="544514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Remedies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25413" y="945000"/>
            <a:ext cx="9237174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IP INFRINGEMENT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4302" y="7360589"/>
            <a:ext cx="5445149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International treaties and agreements, such as the Berne Convention and the Paris Convention, provide for the protection of IP rights in multiple countries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4302" y="6751365"/>
            <a:ext cx="544514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International Protection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42135" y="4112215"/>
            <a:ext cx="5445149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Provides procedures and remedies for effective enforcement of IP rights, allowing rights holders to take action against infringements.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942135" y="3502991"/>
            <a:ext cx="544514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Enforcement Directive (2004/48/EC)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42135" y="7360589"/>
            <a:ext cx="5445149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Empowers customs authorities to act against counterfeit goods at borders, protecting both consumers and IP owners.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942135" y="6751365"/>
            <a:ext cx="544514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Customs Regulation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136452" y="1995925"/>
            <a:ext cx="60166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Violation of an intellectual property right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0817513" y="-3911527"/>
            <a:ext cx="7470487" cy="5397427"/>
          </a:xfrm>
          <a:custGeom>
            <a:avLst/>
            <a:gdLst/>
            <a:ahLst/>
            <a:cxnLst/>
            <a:rect l="l" t="t" r="r" b="b"/>
            <a:pathLst>
              <a:path w="7470487" h="5397427">
                <a:moveTo>
                  <a:pt x="0" y="0"/>
                </a:moveTo>
                <a:lnTo>
                  <a:pt x="7470487" y="0"/>
                </a:lnTo>
                <a:lnTo>
                  <a:pt x="7470487" y="5397427"/>
                </a:lnTo>
                <a:lnTo>
                  <a:pt x="0" y="5397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634409"/>
            <a:ext cx="9382122" cy="6837271"/>
          </a:xfrm>
          <a:custGeom>
            <a:avLst/>
            <a:gdLst/>
            <a:ahLst/>
            <a:cxnLst/>
            <a:rect l="l" t="t" r="r" b="b"/>
            <a:pathLst>
              <a:path w="10246838" h="6837271">
                <a:moveTo>
                  <a:pt x="0" y="0"/>
                </a:moveTo>
                <a:lnTo>
                  <a:pt x="10246839" y="0"/>
                </a:lnTo>
                <a:lnTo>
                  <a:pt x="10246839" y="6837270"/>
                </a:lnTo>
                <a:lnTo>
                  <a:pt x="0" y="6837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601198" y="2781300"/>
            <a:ext cx="8419389" cy="1840230"/>
            <a:chOff x="0" y="0"/>
            <a:chExt cx="1968965" cy="4303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8965" cy="430357"/>
            </a:xfrm>
            <a:custGeom>
              <a:avLst/>
              <a:gdLst/>
              <a:ahLst/>
              <a:cxnLst/>
              <a:rect l="l" t="t" r="r" b="b"/>
              <a:pathLst>
                <a:path w="1968965" h="430357">
                  <a:moveTo>
                    <a:pt x="55172" y="0"/>
                  </a:moveTo>
                  <a:lnTo>
                    <a:pt x="1913793" y="0"/>
                  </a:lnTo>
                  <a:cubicBezTo>
                    <a:pt x="1928425" y="0"/>
                    <a:pt x="1942458" y="5813"/>
                    <a:pt x="1952805" y="16160"/>
                  </a:cubicBezTo>
                  <a:cubicBezTo>
                    <a:pt x="1963152" y="26506"/>
                    <a:pt x="1968965" y="40540"/>
                    <a:pt x="1968965" y="55172"/>
                  </a:cubicBezTo>
                  <a:lnTo>
                    <a:pt x="1968965" y="375185"/>
                  </a:lnTo>
                  <a:cubicBezTo>
                    <a:pt x="1968965" y="389818"/>
                    <a:pt x="1963152" y="403851"/>
                    <a:pt x="1952805" y="414198"/>
                  </a:cubicBezTo>
                  <a:cubicBezTo>
                    <a:pt x="1942458" y="424545"/>
                    <a:pt x="1928425" y="430357"/>
                    <a:pt x="1913793" y="430357"/>
                  </a:cubicBezTo>
                  <a:lnTo>
                    <a:pt x="55172" y="430357"/>
                  </a:lnTo>
                  <a:cubicBezTo>
                    <a:pt x="40540" y="430357"/>
                    <a:pt x="26506" y="424545"/>
                    <a:pt x="16160" y="414198"/>
                  </a:cubicBezTo>
                  <a:cubicBezTo>
                    <a:pt x="5813" y="403851"/>
                    <a:pt x="0" y="389818"/>
                    <a:pt x="0" y="375185"/>
                  </a:cubicBezTo>
                  <a:lnTo>
                    <a:pt x="0" y="55172"/>
                  </a:lnTo>
                  <a:cubicBezTo>
                    <a:pt x="0" y="40540"/>
                    <a:pt x="5813" y="26506"/>
                    <a:pt x="16160" y="16160"/>
                  </a:cubicBezTo>
                  <a:cubicBezTo>
                    <a:pt x="26506" y="5813"/>
                    <a:pt x="40540" y="0"/>
                    <a:pt x="551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968965" cy="47798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E5E1DA"/>
                  </a:solidFill>
                  <a:latin typeface="Lato Bold"/>
                  <a:ea typeface="Lato Bold"/>
                  <a:cs typeface="Lato Bold"/>
                  <a:sym typeface="Lato Bold"/>
                </a:rPr>
                <a:t>Background:</a:t>
              </a:r>
              <a:r>
                <a:rPr lang="en-US" sz="24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 Apple filed a lawsuit against Samsung in 2011, claiming that Samsung had infringed on several of its patents related to smartphone technology and design.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01198" y="4956322"/>
            <a:ext cx="8419389" cy="1840230"/>
            <a:chOff x="0" y="0"/>
            <a:chExt cx="1968965" cy="4303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68965" cy="430357"/>
            </a:xfrm>
            <a:custGeom>
              <a:avLst/>
              <a:gdLst/>
              <a:ahLst/>
              <a:cxnLst/>
              <a:rect l="l" t="t" r="r" b="b"/>
              <a:pathLst>
                <a:path w="1968965" h="430357">
                  <a:moveTo>
                    <a:pt x="55172" y="0"/>
                  </a:moveTo>
                  <a:lnTo>
                    <a:pt x="1913793" y="0"/>
                  </a:lnTo>
                  <a:cubicBezTo>
                    <a:pt x="1928425" y="0"/>
                    <a:pt x="1942458" y="5813"/>
                    <a:pt x="1952805" y="16160"/>
                  </a:cubicBezTo>
                  <a:cubicBezTo>
                    <a:pt x="1963152" y="26506"/>
                    <a:pt x="1968965" y="40540"/>
                    <a:pt x="1968965" y="55172"/>
                  </a:cubicBezTo>
                  <a:lnTo>
                    <a:pt x="1968965" y="375185"/>
                  </a:lnTo>
                  <a:cubicBezTo>
                    <a:pt x="1968965" y="389818"/>
                    <a:pt x="1963152" y="403851"/>
                    <a:pt x="1952805" y="414198"/>
                  </a:cubicBezTo>
                  <a:cubicBezTo>
                    <a:pt x="1942458" y="424545"/>
                    <a:pt x="1928425" y="430357"/>
                    <a:pt x="1913793" y="430357"/>
                  </a:cubicBezTo>
                  <a:lnTo>
                    <a:pt x="55172" y="430357"/>
                  </a:lnTo>
                  <a:cubicBezTo>
                    <a:pt x="40540" y="430357"/>
                    <a:pt x="26506" y="424545"/>
                    <a:pt x="16160" y="414198"/>
                  </a:cubicBezTo>
                  <a:cubicBezTo>
                    <a:pt x="5813" y="403851"/>
                    <a:pt x="0" y="389818"/>
                    <a:pt x="0" y="375185"/>
                  </a:cubicBezTo>
                  <a:lnTo>
                    <a:pt x="0" y="55172"/>
                  </a:lnTo>
                  <a:cubicBezTo>
                    <a:pt x="0" y="40540"/>
                    <a:pt x="5813" y="26506"/>
                    <a:pt x="16160" y="16160"/>
                  </a:cubicBezTo>
                  <a:cubicBezTo>
                    <a:pt x="26506" y="5813"/>
                    <a:pt x="40540" y="0"/>
                    <a:pt x="551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968965" cy="47798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E5E1DA"/>
                  </a:solidFill>
                  <a:latin typeface="Lato Bold"/>
                  <a:ea typeface="Lato Bold"/>
                  <a:cs typeface="Lato Bold"/>
                  <a:sym typeface="Lato Bold"/>
                </a:rPr>
                <a:t>Outcome:</a:t>
              </a:r>
              <a:r>
                <a:rPr lang="en-US" sz="24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 The case highlighted the importance of design patents, leading to a significant ruling in favor of Apple. Samsung was ordered to pay damages for infringement.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01198" y="7131344"/>
            <a:ext cx="8419389" cy="1840230"/>
            <a:chOff x="0" y="0"/>
            <a:chExt cx="1968965" cy="4303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68965" cy="430357"/>
            </a:xfrm>
            <a:custGeom>
              <a:avLst/>
              <a:gdLst/>
              <a:ahLst/>
              <a:cxnLst/>
              <a:rect l="l" t="t" r="r" b="b"/>
              <a:pathLst>
                <a:path w="1968965" h="430357">
                  <a:moveTo>
                    <a:pt x="55172" y="0"/>
                  </a:moveTo>
                  <a:lnTo>
                    <a:pt x="1913793" y="0"/>
                  </a:lnTo>
                  <a:cubicBezTo>
                    <a:pt x="1928425" y="0"/>
                    <a:pt x="1942458" y="5813"/>
                    <a:pt x="1952805" y="16160"/>
                  </a:cubicBezTo>
                  <a:cubicBezTo>
                    <a:pt x="1963152" y="26506"/>
                    <a:pt x="1968965" y="40540"/>
                    <a:pt x="1968965" y="55172"/>
                  </a:cubicBezTo>
                  <a:lnTo>
                    <a:pt x="1968965" y="375185"/>
                  </a:lnTo>
                  <a:cubicBezTo>
                    <a:pt x="1968965" y="389818"/>
                    <a:pt x="1963152" y="403851"/>
                    <a:pt x="1952805" y="414198"/>
                  </a:cubicBezTo>
                  <a:cubicBezTo>
                    <a:pt x="1942458" y="424545"/>
                    <a:pt x="1928425" y="430357"/>
                    <a:pt x="1913793" y="430357"/>
                  </a:cubicBezTo>
                  <a:lnTo>
                    <a:pt x="55172" y="430357"/>
                  </a:lnTo>
                  <a:cubicBezTo>
                    <a:pt x="40540" y="430357"/>
                    <a:pt x="26506" y="424545"/>
                    <a:pt x="16160" y="414198"/>
                  </a:cubicBezTo>
                  <a:cubicBezTo>
                    <a:pt x="5813" y="403851"/>
                    <a:pt x="0" y="389818"/>
                    <a:pt x="0" y="375185"/>
                  </a:cubicBezTo>
                  <a:lnTo>
                    <a:pt x="0" y="55172"/>
                  </a:lnTo>
                  <a:cubicBezTo>
                    <a:pt x="0" y="40540"/>
                    <a:pt x="5813" y="26506"/>
                    <a:pt x="16160" y="16160"/>
                  </a:cubicBezTo>
                  <a:cubicBezTo>
                    <a:pt x="26506" y="5813"/>
                    <a:pt x="40540" y="0"/>
                    <a:pt x="551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968965" cy="47798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Implications:</a:t>
              </a:r>
              <a:r>
                <a:rPr lang="en-US" sz="24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This case underscored the value of IP protection in the tech industry and prompted companies to invest heavily in securing their innovations.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7509" y="581025"/>
            <a:ext cx="9152155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CASE STUDY: </a:t>
            </a:r>
          </a:p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APPLE VS. SAMSUNG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9594286" cy="10287000"/>
          </a:xfrm>
          <a:custGeom>
            <a:avLst/>
            <a:gdLst/>
            <a:ahLst/>
            <a:cxnLst/>
            <a:rect l="l" t="t" r="r" b="b"/>
            <a:pathLst>
              <a:path w="19594286" h="10287000">
                <a:moveTo>
                  <a:pt x="0" y="0"/>
                </a:moveTo>
                <a:lnTo>
                  <a:pt x="19594286" y="0"/>
                </a:lnTo>
                <a:lnTo>
                  <a:pt x="195942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4053" y="5959881"/>
            <a:ext cx="3953001" cy="3953001"/>
            <a:chOff x="0" y="0"/>
            <a:chExt cx="1041120" cy="10411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1120" cy="1041120"/>
            </a:xfrm>
            <a:custGeom>
              <a:avLst/>
              <a:gdLst/>
              <a:ahLst/>
              <a:cxnLst/>
              <a:rect l="l" t="t" r="r" b="b"/>
              <a:pathLst>
                <a:path w="1041120" h="1041120">
                  <a:moveTo>
                    <a:pt x="99883" y="0"/>
                  </a:moveTo>
                  <a:lnTo>
                    <a:pt x="941237" y="0"/>
                  </a:lnTo>
                  <a:cubicBezTo>
                    <a:pt x="967727" y="0"/>
                    <a:pt x="993133" y="10523"/>
                    <a:pt x="1011864" y="29255"/>
                  </a:cubicBezTo>
                  <a:cubicBezTo>
                    <a:pt x="1030596" y="47987"/>
                    <a:pt x="1041120" y="73392"/>
                    <a:pt x="1041120" y="99883"/>
                  </a:cubicBezTo>
                  <a:lnTo>
                    <a:pt x="1041120" y="941237"/>
                  </a:lnTo>
                  <a:cubicBezTo>
                    <a:pt x="1041120" y="967727"/>
                    <a:pt x="1030596" y="993133"/>
                    <a:pt x="1011864" y="1011864"/>
                  </a:cubicBezTo>
                  <a:cubicBezTo>
                    <a:pt x="993133" y="1030596"/>
                    <a:pt x="967727" y="1041120"/>
                    <a:pt x="941237" y="1041120"/>
                  </a:cubicBezTo>
                  <a:lnTo>
                    <a:pt x="99883" y="1041120"/>
                  </a:lnTo>
                  <a:cubicBezTo>
                    <a:pt x="73392" y="1041120"/>
                    <a:pt x="47987" y="1030596"/>
                    <a:pt x="29255" y="1011864"/>
                  </a:cubicBezTo>
                  <a:cubicBezTo>
                    <a:pt x="10523" y="993133"/>
                    <a:pt x="0" y="967727"/>
                    <a:pt x="0" y="941237"/>
                  </a:cubicBezTo>
                  <a:lnTo>
                    <a:pt x="0" y="99883"/>
                  </a:lnTo>
                  <a:cubicBezTo>
                    <a:pt x="0" y="73392"/>
                    <a:pt x="10523" y="47987"/>
                    <a:pt x="29255" y="29255"/>
                  </a:cubicBezTo>
                  <a:cubicBezTo>
                    <a:pt x="47987" y="10523"/>
                    <a:pt x="73392" y="0"/>
                    <a:pt x="99883" y="0"/>
                  </a:cubicBezTo>
                  <a:close/>
                </a:path>
              </a:pathLst>
            </a:custGeom>
            <a:solidFill>
              <a:srgbClr val="FBF9F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041120" cy="1107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Ensure that patents, trademarks, and designs are registered to provide legal protection.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10800000">
            <a:off x="-6432978" y="6559587"/>
            <a:ext cx="7470487" cy="5397427"/>
          </a:xfrm>
          <a:custGeom>
            <a:avLst/>
            <a:gdLst/>
            <a:ahLst/>
            <a:cxnLst/>
            <a:rect l="l" t="t" r="r" b="b"/>
            <a:pathLst>
              <a:path w="7470487" h="5397427">
                <a:moveTo>
                  <a:pt x="0" y="0"/>
                </a:moveTo>
                <a:lnTo>
                  <a:pt x="7470487" y="0"/>
                </a:lnTo>
                <a:lnTo>
                  <a:pt x="7470487" y="5397426"/>
                </a:lnTo>
                <a:lnTo>
                  <a:pt x="0" y="5397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122385" y="5959881"/>
            <a:ext cx="3953001" cy="3953001"/>
            <a:chOff x="0" y="0"/>
            <a:chExt cx="1041120" cy="10411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1120" cy="1041120"/>
            </a:xfrm>
            <a:custGeom>
              <a:avLst/>
              <a:gdLst/>
              <a:ahLst/>
              <a:cxnLst/>
              <a:rect l="l" t="t" r="r" b="b"/>
              <a:pathLst>
                <a:path w="1041120" h="1041120">
                  <a:moveTo>
                    <a:pt x="99883" y="0"/>
                  </a:moveTo>
                  <a:lnTo>
                    <a:pt x="941237" y="0"/>
                  </a:lnTo>
                  <a:cubicBezTo>
                    <a:pt x="967727" y="0"/>
                    <a:pt x="993133" y="10523"/>
                    <a:pt x="1011864" y="29255"/>
                  </a:cubicBezTo>
                  <a:cubicBezTo>
                    <a:pt x="1030596" y="47987"/>
                    <a:pt x="1041120" y="73392"/>
                    <a:pt x="1041120" y="99883"/>
                  </a:cubicBezTo>
                  <a:lnTo>
                    <a:pt x="1041120" y="941237"/>
                  </a:lnTo>
                  <a:cubicBezTo>
                    <a:pt x="1041120" y="967727"/>
                    <a:pt x="1030596" y="993133"/>
                    <a:pt x="1011864" y="1011864"/>
                  </a:cubicBezTo>
                  <a:cubicBezTo>
                    <a:pt x="993133" y="1030596"/>
                    <a:pt x="967727" y="1041120"/>
                    <a:pt x="941237" y="1041120"/>
                  </a:cubicBezTo>
                  <a:lnTo>
                    <a:pt x="99883" y="1041120"/>
                  </a:lnTo>
                  <a:cubicBezTo>
                    <a:pt x="73392" y="1041120"/>
                    <a:pt x="47987" y="1030596"/>
                    <a:pt x="29255" y="1011864"/>
                  </a:cubicBezTo>
                  <a:cubicBezTo>
                    <a:pt x="10523" y="993133"/>
                    <a:pt x="0" y="967727"/>
                    <a:pt x="0" y="941237"/>
                  </a:cubicBezTo>
                  <a:lnTo>
                    <a:pt x="0" y="99883"/>
                  </a:lnTo>
                  <a:cubicBezTo>
                    <a:pt x="0" y="73392"/>
                    <a:pt x="10523" y="47987"/>
                    <a:pt x="29255" y="29255"/>
                  </a:cubicBezTo>
                  <a:cubicBezTo>
                    <a:pt x="47987" y="10523"/>
                    <a:pt x="73392" y="0"/>
                    <a:pt x="99883" y="0"/>
                  </a:cubicBezTo>
                  <a:close/>
                </a:path>
              </a:pathLst>
            </a:custGeom>
            <a:solidFill>
              <a:srgbClr val="FBF9F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041120" cy="1107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Actively monitor for potential infringements and be prepared to take action.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2690554" y="5959881"/>
            <a:ext cx="440833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grpSp>
        <p:nvGrpSpPr>
          <p:cNvPr id="11" name="Group 11"/>
          <p:cNvGrpSpPr/>
          <p:nvPr/>
        </p:nvGrpSpPr>
        <p:grpSpPr>
          <a:xfrm>
            <a:off x="1008612" y="6202579"/>
            <a:ext cx="3461757" cy="693521"/>
            <a:chOff x="0" y="0"/>
            <a:chExt cx="911739" cy="1826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1739" cy="182656"/>
            </a:xfrm>
            <a:custGeom>
              <a:avLst/>
              <a:gdLst/>
              <a:ahLst/>
              <a:cxnLst/>
              <a:rect l="l" t="t" r="r" b="b"/>
              <a:pathLst>
                <a:path w="911739" h="182656">
                  <a:moveTo>
                    <a:pt x="91328" y="0"/>
                  </a:moveTo>
                  <a:lnTo>
                    <a:pt x="820411" y="0"/>
                  </a:lnTo>
                  <a:cubicBezTo>
                    <a:pt x="844632" y="0"/>
                    <a:pt x="867862" y="9622"/>
                    <a:pt x="884989" y="26749"/>
                  </a:cubicBezTo>
                  <a:cubicBezTo>
                    <a:pt x="902117" y="43877"/>
                    <a:pt x="911739" y="67106"/>
                    <a:pt x="911739" y="91328"/>
                  </a:cubicBezTo>
                  <a:lnTo>
                    <a:pt x="911739" y="91328"/>
                  </a:lnTo>
                  <a:cubicBezTo>
                    <a:pt x="911739" y="141767"/>
                    <a:pt x="870850" y="182656"/>
                    <a:pt x="820411" y="182656"/>
                  </a:cubicBezTo>
                  <a:lnTo>
                    <a:pt x="91328" y="182656"/>
                  </a:lnTo>
                  <a:cubicBezTo>
                    <a:pt x="67106" y="182656"/>
                    <a:pt x="43877" y="173034"/>
                    <a:pt x="26749" y="155906"/>
                  </a:cubicBezTo>
                  <a:cubicBezTo>
                    <a:pt x="9622" y="138779"/>
                    <a:pt x="0" y="115549"/>
                    <a:pt x="0" y="91328"/>
                  </a:cubicBezTo>
                  <a:lnTo>
                    <a:pt x="0" y="91328"/>
                  </a:lnTo>
                  <a:cubicBezTo>
                    <a:pt x="0" y="67106"/>
                    <a:pt x="9622" y="43877"/>
                    <a:pt x="26749" y="26749"/>
                  </a:cubicBezTo>
                  <a:cubicBezTo>
                    <a:pt x="43877" y="9622"/>
                    <a:pt x="67106" y="0"/>
                    <a:pt x="913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911739" cy="249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Register IP Rights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368007" y="6202579"/>
            <a:ext cx="3461757" cy="693521"/>
            <a:chOff x="0" y="0"/>
            <a:chExt cx="911739" cy="1826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1739" cy="182656"/>
            </a:xfrm>
            <a:custGeom>
              <a:avLst/>
              <a:gdLst/>
              <a:ahLst/>
              <a:cxnLst/>
              <a:rect l="l" t="t" r="r" b="b"/>
              <a:pathLst>
                <a:path w="911739" h="182656">
                  <a:moveTo>
                    <a:pt x="91328" y="0"/>
                  </a:moveTo>
                  <a:lnTo>
                    <a:pt x="820411" y="0"/>
                  </a:lnTo>
                  <a:cubicBezTo>
                    <a:pt x="844632" y="0"/>
                    <a:pt x="867862" y="9622"/>
                    <a:pt x="884989" y="26749"/>
                  </a:cubicBezTo>
                  <a:cubicBezTo>
                    <a:pt x="902117" y="43877"/>
                    <a:pt x="911739" y="67106"/>
                    <a:pt x="911739" y="91328"/>
                  </a:cubicBezTo>
                  <a:lnTo>
                    <a:pt x="911739" y="91328"/>
                  </a:lnTo>
                  <a:cubicBezTo>
                    <a:pt x="911739" y="141767"/>
                    <a:pt x="870850" y="182656"/>
                    <a:pt x="820411" y="182656"/>
                  </a:cubicBezTo>
                  <a:lnTo>
                    <a:pt x="91328" y="182656"/>
                  </a:lnTo>
                  <a:cubicBezTo>
                    <a:pt x="67106" y="182656"/>
                    <a:pt x="43877" y="173034"/>
                    <a:pt x="26749" y="155906"/>
                  </a:cubicBezTo>
                  <a:cubicBezTo>
                    <a:pt x="9622" y="138779"/>
                    <a:pt x="0" y="115549"/>
                    <a:pt x="0" y="91328"/>
                  </a:cubicBezTo>
                  <a:lnTo>
                    <a:pt x="0" y="91328"/>
                  </a:lnTo>
                  <a:cubicBezTo>
                    <a:pt x="0" y="67106"/>
                    <a:pt x="9622" y="43877"/>
                    <a:pt x="26749" y="26749"/>
                  </a:cubicBezTo>
                  <a:cubicBezTo>
                    <a:pt x="43877" y="9622"/>
                    <a:pt x="67106" y="0"/>
                    <a:pt x="913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911739" cy="249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Monitor and Enforce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32586" y="5959881"/>
            <a:ext cx="3953001" cy="3953001"/>
            <a:chOff x="0" y="0"/>
            <a:chExt cx="1041120" cy="10411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1120" cy="1041120"/>
            </a:xfrm>
            <a:custGeom>
              <a:avLst/>
              <a:gdLst/>
              <a:ahLst/>
              <a:cxnLst/>
              <a:rect l="l" t="t" r="r" b="b"/>
              <a:pathLst>
                <a:path w="1041120" h="1041120">
                  <a:moveTo>
                    <a:pt x="99883" y="0"/>
                  </a:moveTo>
                  <a:lnTo>
                    <a:pt x="941237" y="0"/>
                  </a:lnTo>
                  <a:cubicBezTo>
                    <a:pt x="967727" y="0"/>
                    <a:pt x="993133" y="10523"/>
                    <a:pt x="1011864" y="29255"/>
                  </a:cubicBezTo>
                  <a:cubicBezTo>
                    <a:pt x="1030596" y="47987"/>
                    <a:pt x="1041120" y="73392"/>
                    <a:pt x="1041120" y="99883"/>
                  </a:cubicBezTo>
                  <a:lnTo>
                    <a:pt x="1041120" y="941237"/>
                  </a:lnTo>
                  <a:cubicBezTo>
                    <a:pt x="1041120" y="967727"/>
                    <a:pt x="1030596" y="993133"/>
                    <a:pt x="1011864" y="1011864"/>
                  </a:cubicBezTo>
                  <a:cubicBezTo>
                    <a:pt x="993133" y="1030596"/>
                    <a:pt x="967727" y="1041120"/>
                    <a:pt x="941237" y="1041120"/>
                  </a:cubicBezTo>
                  <a:lnTo>
                    <a:pt x="99883" y="1041120"/>
                  </a:lnTo>
                  <a:cubicBezTo>
                    <a:pt x="73392" y="1041120"/>
                    <a:pt x="47987" y="1030596"/>
                    <a:pt x="29255" y="1011864"/>
                  </a:cubicBezTo>
                  <a:cubicBezTo>
                    <a:pt x="10523" y="993133"/>
                    <a:pt x="0" y="967727"/>
                    <a:pt x="0" y="941237"/>
                  </a:cubicBezTo>
                  <a:lnTo>
                    <a:pt x="0" y="99883"/>
                  </a:lnTo>
                  <a:cubicBezTo>
                    <a:pt x="0" y="73392"/>
                    <a:pt x="10523" y="47987"/>
                    <a:pt x="29255" y="29255"/>
                  </a:cubicBezTo>
                  <a:cubicBezTo>
                    <a:pt x="47987" y="10523"/>
                    <a:pt x="73392" y="0"/>
                    <a:pt x="99883" y="0"/>
                  </a:cubicBezTo>
                  <a:close/>
                </a:path>
              </a:pathLst>
            </a:custGeom>
            <a:solidFill>
              <a:srgbClr val="FBF9F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041120" cy="1107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Foster a culture of respect for IP rights through training and awareness programs.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940917" y="5959881"/>
            <a:ext cx="3953001" cy="3953001"/>
            <a:chOff x="0" y="0"/>
            <a:chExt cx="1041120" cy="10411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41120" cy="1041120"/>
            </a:xfrm>
            <a:custGeom>
              <a:avLst/>
              <a:gdLst/>
              <a:ahLst/>
              <a:cxnLst/>
              <a:rect l="l" t="t" r="r" b="b"/>
              <a:pathLst>
                <a:path w="1041120" h="1041120">
                  <a:moveTo>
                    <a:pt x="99883" y="0"/>
                  </a:moveTo>
                  <a:lnTo>
                    <a:pt x="941237" y="0"/>
                  </a:lnTo>
                  <a:cubicBezTo>
                    <a:pt x="967727" y="0"/>
                    <a:pt x="993133" y="10523"/>
                    <a:pt x="1011864" y="29255"/>
                  </a:cubicBezTo>
                  <a:cubicBezTo>
                    <a:pt x="1030596" y="47987"/>
                    <a:pt x="1041120" y="73392"/>
                    <a:pt x="1041120" y="99883"/>
                  </a:cubicBezTo>
                  <a:lnTo>
                    <a:pt x="1041120" y="941237"/>
                  </a:lnTo>
                  <a:cubicBezTo>
                    <a:pt x="1041120" y="967727"/>
                    <a:pt x="1030596" y="993133"/>
                    <a:pt x="1011864" y="1011864"/>
                  </a:cubicBezTo>
                  <a:cubicBezTo>
                    <a:pt x="993133" y="1030596"/>
                    <a:pt x="967727" y="1041120"/>
                    <a:pt x="941237" y="1041120"/>
                  </a:cubicBezTo>
                  <a:lnTo>
                    <a:pt x="99883" y="1041120"/>
                  </a:lnTo>
                  <a:cubicBezTo>
                    <a:pt x="73392" y="1041120"/>
                    <a:pt x="47987" y="1030596"/>
                    <a:pt x="29255" y="1011864"/>
                  </a:cubicBezTo>
                  <a:cubicBezTo>
                    <a:pt x="10523" y="993133"/>
                    <a:pt x="0" y="967727"/>
                    <a:pt x="0" y="941237"/>
                  </a:cubicBezTo>
                  <a:lnTo>
                    <a:pt x="0" y="99883"/>
                  </a:lnTo>
                  <a:cubicBezTo>
                    <a:pt x="0" y="73392"/>
                    <a:pt x="10523" y="47987"/>
                    <a:pt x="29255" y="29255"/>
                  </a:cubicBezTo>
                  <a:cubicBezTo>
                    <a:pt x="47987" y="10523"/>
                    <a:pt x="73392" y="0"/>
                    <a:pt x="99883" y="0"/>
                  </a:cubicBezTo>
                  <a:close/>
                </a:path>
              </a:pathLst>
            </a:custGeom>
            <a:solidFill>
              <a:srgbClr val="FBF9F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1041120" cy="1107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Work with IP attorneys to develop effective strategies for protecting and enforcing IP rights.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11509086" y="5959881"/>
            <a:ext cx="440833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diamond" w="lg" len="lg"/>
            <a:tailEnd type="diamond" w="lg" len="lg"/>
          </a:ln>
        </p:spPr>
      </p:sp>
      <p:grpSp>
        <p:nvGrpSpPr>
          <p:cNvPr id="24" name="Group 24"/>
          <p:cNvGrpSpPr/>
          <p:nvPr/>
        </p:nvGrpSpPr>
        <p:grpSpPr>
          <a:xfrm>
            <a:off x="9827145" y="6202579"/>
            <a:ext cx="3461757" cy="693521"/>
            <a:chOff x="0" y="0"/>
            <a:chExt cx="911739" cy="18265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11739" cy="182656"/>
            </a:xfrm>
            <a:custGeom>
              <a:avLst/>
              <a:gdLst/>
              <a:ahLst/>
              <a:cxnLst/>
              <a:rect l="l" t="t" r="r" b="b"/>
              <a:pathLst>
                <a:path w="911739" h="182656">
                  <a:moveTo>
                    <a:pt x="91328" y="0"/>
                  </a:moveTo>
                  <a:lnTo>
                    <a:pt x="820411" y="0"/>
                  </a:lnTo>
                  <a:cubicBezTo>
                    <a:pt x="844632" y="0"/>
                    <a:pt x="867862" y="9622"/>
                    <a:pt x="884989" y="26749"/>
                  </a:cubicBezTo>
                  <a:cubicBezTo>
                    <a:pt x="902117" y="43877"/>
                    <a:pt x="911739" y="67106"/>
                    <a:pt x="911739" y="91328"/>
                  </a:cubicBezTo>
                  <a:lnTo>
                    <a:pt x="911739" y="91328"/>
                  </a:lnTo>
                  <a:cubicBezTo>
                    <a:pt x="911739" y="141767"/>
                    <a:pt x="870850" y="182656"/>
                    <a:pt x="820411" y="182656"/>
                  </a:cubicBezTo>
                  <a:lnTo>
                    <a:pt x="91328" y="182656"/>
                  </a:lnTo>
                  <a:cubicBezTo>
                    <a:pt x="67106" y="182656"/>
                    <a:pt x="43877" y="173034"/>
                    <a:pt x="26749" y="155906"/>
                  </a:cubicBezTo>
                  <a:cubicBezTo>
                    <a:pt x="9622" y="138779"/>
                    <a:pt x="0" y="115549"/>
                    <a:pt x="0" y="91328"/>
                  </a:cubicBezTo>
                  <a:lnTo>
                    <a:pt x="0" y="91328"/>
                  </a:lnTo>
                  <a:cubicBezTo>
                    <a:pt x="0" y="67106"/>
                    <a:pt x="9622" y="43877"/>
                    <a:pt x="26749" y="26749"/>
                  </a:cubicBezTo>
                  <a:cubicBezTo>
                    <a:pt x="43877" y="9622"/>
                    <a:pt x="67106" y="0"/>
                    <a:pt x="913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911739" cy="249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Educate Employees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186539" y="6202579"/>
            <a:ext cx="3461757" cy="693521"/>
            <a:chOff x="0" y="0"/>
            <a:chExt cx="911739" cy="18265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11739" cy="182656"/>
            </a:xfrm>
            <a:custGeom>
              <a:avLst/>
              <a:gdLst/>
              <a:ahLst/>
              <a:cxnLst/>
              <a:rect l="l" t="t" r="r" b="b"/>
              <a:pathLst>
                <a:path w="911739" h="182656">
                  <a:moveTo>
                    <a:pt x="91328" y="0"/>
                  </a:moveTo>
                  <a:lnTo>
                    <a:pt x="820411" y="0"/>
                  </a:lnTo>
                  <a:cubicBezTo>
                    <a:pt x="844632" y="0"/>
                    <a:pt x="867862" y="9622"/>
                    <a:pt x="884989" y="26749"/>
                  </a:cubicBezTo>
                  <a:cubicBezTo>
                    <a:pt x="902117" y="43877"/>
                    <a:pt x="911739" y="67106"/>
                    <a:pt x="911739" y="91328"/>
                  </a:cubicBezTo>
                  <a:lnTo>
                    <a:pt x="911739" y="91328"/>
                  </a:lnTo>
                  <a:cubicBezTo>
                    <a:pt x="911739" y="141767"/>
                    <a:pt x="870850" y="182656"/>
                    <a:pt x="820411" y="182656"/>
                  </a:cubicBezTo>
                  <a:lnTo>
                    <a:pt x="91328" y="182656"/>
                  </a:lnTo>
                  <a:cubicBezTo>
                    <a:pt x="67106" y="182656"/>
                    <a:pt x="43877" y="173034"/>
                    <a:pt x="26749" y="155906"/>
                  </a:cubicBezTo>
                  <a:cubicBezTo>
                    <a:pt x="9622" y="138779"/>
                    <a:pt x="0" y="115549"/>
                    <a:pt x="0" y="91328"/>
                  </a:cubicBezTo>
                  <a:lnTo>
                    <a:pt x="0" y="91328"/>
                  </a:lnTo>
                  <a:cubicBezTo>
                    <a:pt x="0" y="67106"/>
                    <a:pt x="9622" y="43877"/>
                    <a:pt x="26749" y="26749"/>
                  </a:cubicBezTo>
                  <a:cubicBezTo>
                    <a:pt x="43877" y="9622"/>
                    <a:pt x="67106" y="0"/>
                    <a:pt x="913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911739" cy="239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b="1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Consult Legal Experts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594216" y="1019175"/>
            <a:ext cx="8054080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BEST PRACTICES FOR </a:t>
            </a:r>
          </a:p>
          <a:p>
            <a:pPr algn="r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IP MANAGEMENT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55821" flipH="1" flipV="1">
            <a:off x="15106863" y="5428588"/>
            <a:ext cx="9940582" cy="10671659"/>
          </a:xfrm>
          <a:custGeom>
            <a:avLst/>
            <a:gdLst/>
            <a:ahLst/>
            <a:cxnLst/>
            <a:rect l="l" t="t" r="r" b="b"/>
            <a:pathLst>
              <a:path w="9940582" h="10671659">
                <a:moveTo>
                  <a:pt x="9940581" y="10671659"/>
                </a:moveTo>
                <a:lnTo>
                  <a:pt x="0" y="10671659"/>
                </a:lnTo>
                <a:lnTo>
                  <a:pt x="0" y="0"/>
                </a:lnTo>
                <a:lnTo>
                  <a:pt x="9940581" y="0"/>
                </a:lnTo>
                <a:lnTo>
                  <a:pt x="9940581" y="10671659"/>
                </a:lnTo>
                <a:close/>
              </a:path>
            </a:pathLst>
          </a:custGeom>
          <a:blipFill>
            <a:blip r:embed="rId2"/>
            <a:stretch>
              <a:fillRect l="-54" r="-5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470271"/>
            <a:ext cx="7698384" cy="7816729"/>
          </a:xfrm>
          <a:custGeom>
            <a:avLst/>
            <a:gdLst/>
            <a:ahLst/>
            <a:cxnLst/>
            <a:rect l="l" t="t" r="r" b="b"/>
            <a:pathLst>
              <a:path w="7698384" h="7816729">
                <a:moveTo>
                  <a:pt x="0" y="0"/>
                </a:moveTo>
                <a:lnTo>
                  <a:pt x="7698384" y="0"/>
                </a:lnTo>
                <a:lnTo>
                  <a:pt x="7698384" y="7816729"/>
                </a:lnTo>
                <a:lnTo>
                  <a:pt x="0" y="78167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t="-201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00175" y="1028700"/>
            <a:ext cx="7487649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98722" y="2384546"/>
            <a:ext cx="8860578" cy="517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07"/>
              </a:lnSpc>
            </a:pPr>
            <a:r>
              <a:rPr lang="en-US" sz="364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Intellectual Property laws in the EU are essential for fostering innovation and economic growth. The EU's harmonized approach provides a solid foundation for protecting IP rights across member states, while ongoing adaptations will be necessary to meet future challenges.</a:t>
            </a:r>
          </a:p>
          <a:p>
            <a:pPr algn="just">
              <a:lnSpc>
                <a:spcPts val="5107"/>
              </a:lnSpc>
              <a:spcBef>
                <a:spcPct val="0"/>
              </a:spcBef>
            </a:pPr>
            <a:endParaRPr lang="en-US" sz="3648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Freeform 6"/>
          <p:cNvSpPr/>
          <p:nvPr/>
        </p:nvSpPr>
        <p:spPr>
          <a:xfrm rot="-8355821" flipH="1" flipV="1">
            <a:off x="-2896628" y="-8848222"/>
            <a:ext cx="9940582" cy="10671659"/>
          </a:xfrm>
          <a:custGeom>
            <a:avLst/>
            <a:gdLst/>
            <a:ahLst/>
            <a:cxnLst/>
            <a:rect l="l" t="t" r="r" b="b"/>
            <a:pathLst>
              <a:path w="9940582" h="10671659">
                <a:moveTo>
                  <a:pt x="9940582" y="10671659"/>
                </a:moveTo>
                <a:lnTo>
                  <a:pt x="0" y="10671659"/>
                </a:lnTo>
                <a:lnTo>
                  <a:pt x="0" y="0"/>
                </a:lnTo>
                <a:lnTo>
                  <a:pt x="9940582" y="0"/>
                </a:lnTo>
                <a:lnTo>
                  <a:pt x="9940582" y="10671659"/>
                </a:lnTo>
                <a:close/>
              </a:path>
            </a:pathLst>
          </a:custGeom>
          <a:blipFill>
            <a:blip r:embed="rId2"/>
            <a:stretch>
              <a:fillRect l="-54" r="-54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00837" flipH="1">
            <a:off x="8982673" y="428119"/>
            <a:ext cx="8310061" cy="8781453"/>
          </a:xfrm>
          <a:custGeom>
            <a:avLst/>
            <a:gdLst/>
            <a:ahLst/>
            <a:cxnLst/>
            <a:rect l="l" t="t" r="r" b="b"/>
            <a:pathLst>
              <a:path w="8310061" h="8781453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r="-381" b="-186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28665" y="3213525"/>
            <a:ext cx="11411477" cy="220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8665" y="7119480"/>
            <a:ext cx="6096698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 by Lawrence C. Obi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28665" y="5417085"/>
            <a:ext cx="11411477" cy="831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411477" cy="831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42318" flipV="1">
            <a:off x="12037037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25985" y="3328464"/>
            <a:ext cx="15148103" cy="6232551"/>
            <a:chOff x="0" y="0"/>
            <a:chExt cx="3989624" cy="16414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89624" cy="1641495"/>
            </a:xfrm>
            <a:custGeom>
              <a:avLst/>
              <a:gdLst/>
              <a:ahLst/>
              <a:cxnLst/>
              <a:rect l="l" t="t" r="r" b="b"/>
              <a:pathLst>
                <a:path w="3989624" h="1641495">
                  <a:moveTo>
                    <a:pt x="21977" y="0"/>
                  </a:moveTo>
                  <a:lnTo>
                    <a:pt x="3967647" y="0"/>
                  </a:lnTo>
                  <a:cubicBezTo>
                    <a:pt x="3973476" y="0"/>
                    <a:pt x="3979065" y="2315"/>
                    <a:pt x="3983187" y="6437"/>
                  </a:cubicBezTo>
                  <a:cubicBezTo>
                    <a:pt x="3987308" y="10558"/>
                    <a:pt x="3989624" y="16148"/>
                    <a:pt x="3989624" y="21977"/>
                  </a:cubicBezTo>
                  <a:lnTo>
                    <a:pt x="3989624" y="1619518"/>
                  </a:lnTo>
                  <a:cubicBezTo>
                    <a:pt x="3989624" y="1625347"/>
                    <a:pt x="3987308" y="1630937"/>
                    <a:pt x="3983187" y="1635058"/>
                  </a:cubicBezTo>
                  <a:cubicBezTo>
                    <a:pt x="3979065" y="1639180"/>
                    <a:pt x="3973476" y="1641495"/>
                    <a:pt x="3967647" y="1641495"/>
                  </a:cubicBezTo>
                  <a:lnTo>
                    <a:pt x="21977" y="1641495"/>
                  </a:lnTo>
                  <a:cubicBezTo>
                    <a:pt x="16148" y="1641495"/>
                    <a:pt x="10558" y="1639180"/>
                    <a:pt x="6437" y="1635058"/>
                  </a:cubicBezTo>
                  <a:cubicBezTo>
                    <a:pt x="2315" y="1630937"/>
                    <a:pt x="0" y="1625347"/>
                    <a:pt x="0" y="1619518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47874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77667" y="1839074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1" y="0"/>
                </a:lnTo>
                <a:lnTo>
                  <a:pt x="896421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5985" y="591614"/>
            <a:ext cx="7129431" cy="202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DISCUSSION &amp; AGENDA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24052" y="3934895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5526" y="3934895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24052" y="5073670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Key concepts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5526" y="507367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24052" y="6210320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Types of Intellectual Property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5526" y="621032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24052" y="8484683"/>
            <a:ext cx="544164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Intellectual Property Laws in the EU and International Treaties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5526" y="734697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4052" y="7297233"/>
            <a:ext cx="544164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Importance of Intellectual Property Protection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5526" y="8483621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29009" y="6261100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Case Study: Apple vs. Samsung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22767" y="3935958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22767" y="507473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7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21293" y="3934895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Challenges and Considerations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22767" y="621138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29009" y="5095875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IP Infringement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22767" y="734803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9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29009" y="8483621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Conclusion / Q&amp;A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22767" y="848468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29009" y="7348033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Best Practices for IP Management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06032" y="0"/>
            <a:ext cx="5748257" cy="10287000"/>
            <a:chOff x="0" y="0"/>
            <a:chExt cx="791050" cy="14156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1050" cy="1415652"/>
            </a:xfrm>
            <a:custGeom>
              <a:avLst/>
              <a:gdLst/>
              <a:ahLst/>
              <a:cxnLst/>
              <a:rect l="l" t="t" r="r" b="b"/>
              <a:pathLst>
                <a:path w="791050" h="1415652">
                  <a:moveTo>
                    <a:pt x="0" y="0"/>
                  </a:moveTo>
                  <a:lnTo>
                    <a:pt x="791050" y="0"/>
                  </a:lnTo>
                  <a:lnTo>
                    <a:pt x="791050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l="-17631" r="-17631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28700" y="1482999"/>
            <a:ext cx="12577332" cy="8137251"/>
            <a:chOff x="0" y="0"/>
            <a:chExt cx="3312548" cy="21431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12549" cy="2143144"/>
            </a:xfrm>
            <a:custGeom>
              <a:avLst/>
              <a:gdLst/>
              <a:ahLst/>
              <a:cxnLst/>
              <a:rect l="l" t="t" r="r" b="b"/>
              <a:pathLst>
                <a:path w="3312549" h="2143144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6626729" flipH="1">
            <a:off x="-8130685" y="1817905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85791" y="3799108"/>
            <a:ext cx="10250050" cy="2613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2"/>
              </a:lnSpc>
            </a:pPr>
            <a:r>
              <a:rPr lang="en-US" sz="2494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Intellectual property (IP) refers to creations of the mind like inventions, literary works, artistic works, designs, symbols, and names used in commerce. </a:t>
            </a:r>
          </a:p>
          <a:p>
            <a:pPr algn="just">
              <a:lnSpc>
                <a:spcPts val="3492"/>
              </a:lnSpc>
              <a:spcBef>
                <a:spcPct val="0"/>
              </a:spcBef>
            </a:pPr>
            <a:r>
              <a:rPr lang="en-US" sz="2494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It includes inventions, artistic works, industrial designs, trademarks, and trade secrets. IP protection ensures that creators and innovators can benefit from their work, encouraging innovation and economic growth.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39023" y="2285225"/>
            <a:ext cx="8043479" cy="98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79772" y="6936145"/>
            <a:ext cx="8862087" cy="2175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7591" lvl="1" indent="-268796" algn="l">
              <a:lnSpc>
                <a:spcPts val="3486"/>
              </a:lnSpc>
              <a:buFont typeface="Arial"/>
              <a:buChar char="•"/>
            </a:pPr>
            <a:r>
              <a:rPr lang="en-US" sz="249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IP theft can result in significant economic loss and competitive disadvantage.</a:t>
            </a:r>
          </a:p>
          <a:p>
            <a:pPr marL="537591" lvl="1" indent="-268796" algn="l">
              <a:lnSpc>
                <a:spcPts val="3486"/>
              </a:lnSpc>
              <a:buFont typeface="Arial"/>
              <a:buChar char="•"/>
            </a:pPr>
            <a:r>
              <a:rPr lang="en-US" sz="249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Protection involves rights management, strict access controls, and potentially watermarking or other methods to trace and identify unauthorized copies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1414" y="1920068"/>
            <a:ext cx="13745171" cy="10034901"/>
          </a:xfrm>
          <a:custGeom>
            <a:avLst/>
            <a:gdLst/>
            <a:ahLst/>
            <a:cxnLst/>
            <a:rect l="l" t="t" r="r" b="b"/>
            <a:pathLst>
              <a:path w="13745171" h="1003490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r="-52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30997" y="2456061"/>
            <a:ext cx="6823913" cy="839660"/>
            <a:chOff x="0" y="0"/>
            <a:chExt cx="1797245" cy="2211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30997" y="3489505"/>
            <a:ext cx="6823913" cy="2112056"/>
            <a:chOff x="0" y="0"/>
            <a:chExt cx="1797245" cy="5562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50446" y="2645563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633090" y="2456061"/>
            <a:ext cx="6823913" cy="839660"/>
            <a:chOff x="0" y="0"/>
            <a:chExt cx="1797245" cy="2211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33090" y="3489505"/>
            <a:ext cx="6823913" cy="2112056"/>
            <a:chOff x="0" y="0"/>
            <a:chExt cx="1797245" cy="5562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D944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30997" y="6287361"/>
            <a:ext cx="6823913" cy="839660"/>
            <a:chOff x="0" y="0"/>
            <a:chExt cx="1797245" cy="2211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830997" y="7320805"/>
            <a:ext cx="6823913" cy="2112056"/>
            <a:chOff x="0" y="0"/>
            <a:chExt cx="1797245" cy="5562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7950446" y="6476864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9633090" y="6287361"/>
            <a:ext cx="6823913" cy="839660"/>
            <a:chOff x="0" y="0"/>
            <a:chExt cx="1797245" cy="22114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633090" y="7320805"/>
            <a:ext cx="6823913" cy="2112056"/>
            <a:chOff x="0" y="0"/>
            <a:chExt cx="1797245" cy="55626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5753800" y="6476864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5764658" y="2647291"/>
            <a:ext cx="446341" cy="457200"/>
          </a:xfrm>
          <a:custGeom>
            <a:avLst/>
            <a:gdLst/>
            <a:ahLst/>
            <a:cxnLst/>
            <a:rect l="l" t="t" r="r" b="b"/>
            <a:pathLst>
              <a:path w="446341" h="457200">
                <a:moveTo>
                  <a:pt x="0" y="0"/>
                </a:moveTo>
                <a:lnTo>
                  <a:pt x="446342" y="0"/>
                </a:lnTo>
                <a:lnTo>
                  <a:pt x="44634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306861" y="26314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ORIGINALITY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06861" y="3940061"/>
            <a:ext cx="587218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work must be the product of the author's own intellectual effort.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25413" y="732618"/>
            <a:ext cx="9237174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KEY CONCEPTS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108954" y="26314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CREATIVITY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108954" y="3940061"/>
            <a:ext cx="587218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work must involve a degree of creative thought.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306861" y="64627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FIXATION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306861" y="7771361"/>
            <a:ext cx="587218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work must be expressed in a tangible form.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108954" y="64627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INFRINGEMENT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08954" y="7771361"/>
            <a:ext cx="587218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Unauthorized use or exploitation of Intellectual Property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438636" y="4802688"/>
            <a:ext cx="8729104" cy="681625"/>
            <a:chOff x="0" y="0"/>
            <a:chExt cx="2299023" cy="179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023" cy="179523"/>
            </a:xfrm>
            <a:custGeom>
              <a:avLst/>
              <a:gdLst/>
              <a:ahLst/>
              <a:cxnLst/>
              <a:rect l="l" t="t" r="r" b="b"/>
              <a:pathLst>
                <a:path w="2299023" h="1795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574588" y="926782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574588" y="4682845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74588" y="8275040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0435729">
            <a:off x="-696093" y="-3780464"/>
            <a:ext cx="7951775" cy="8527373"/>
          </a:xfrm>
          <a:custGeom>
            <a:avLst/>
            <a:gdLst/>
            <a:ahLst/>
            <a:cxnLst/>
            <a:rect l="l" t="t" r="r" b="b"/>
            <a:pathLst>
              <a:path w="7951775" h="8527373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798106" y="761505"/>
            <a:ext cx="5199649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COPYRIGHT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059170"/>
            <a:ext cx="5853180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TYPES OF INTELLECTUAL PROPTERY</a:t>
            </a:r>
          </a:p>
        </p:txBody>
      </p:sp>
      <p:sp>
        <p:nvSpPr>
          <p:cNvPr id="11" name="Freeform 11"/>
          <p:cNvSpPr/>
          <p:nvPr/>
        </p:nvSpPr>
        <p:spPr>
          <a:xfrm>
            <a:off x="8574588" y="2881878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4"/>
                </a:lnTo>
                <a:lnTo>
                  <a:pt x="0" y="460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574588" y="6579073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798106" y="2716600"/>
            <a:ext cx="5199649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TRADEMARK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98106" y="4517567"/>
            <a:ext cx="5199649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PATENT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98106" y="6413795"/>
            <a:ext cx="5199649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TRADE SECRET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98106" y="8109762"/>
            <a:ext cx="5199649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DESIGN RIGHT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7116894" y="-3283768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410612">
            <a:off x="16219382" y="3514366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08890" y="703495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752219">
            <a:off x="896019" y="3669804"/>
            <a:ext cx="5735001" cy="4752882"/>
          </a:xfrm>
          <a:custGeom>
            <a:avLst/>
            <a:gdLst/>
            <a:ahLst/>
            <a:cxnLst/>
            <a:rect l="l" t="t" r="r" b="b"/>
            <a:pathLst>
              <a:path w="5735001" h="4752882">
                <a:moveTo>
                  <a:pt x="0" y="0"/>
                </a:moveTo>
                <a:lnTo>
                  <a:pt x="5735001" y="0"/>
                </a:lnTo>
                <a:lnTo>
                  <a:pt x="5735001" y="4752881"/>
                </a:lnTo>
                <a:lnTo>
                  <a:pt x="0" y="4752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260570" y="2058675"/>
            <a:ext cx="9998730" cy="755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Copyright law grants protections against unauthorized duplications of an original creative work.</a:t>
            </a:r>
          </a:p>
          <a:p>
            <a:pPr algn="just">
              <a:lnSpc>
                <a:spcPts val="839"/>
              </a:lnSpc>
            </a:pPr>
            <a:endParaRPr lang="en-US" sz="2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Protects original works of authorship, including literature, music, art, and software. </a:t>
            </a:r>
            <a:r>
              <a:rPr lang="en-US" sz="2799" b="1" u="sng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E.g:</a:t>
            </a:r>
            <a:r>
              <a:rPr lang="en-US" sz="2799" b="1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J.K. Rowling's Harry Potter series</a:t>
            </a:r>
          </a:p>
          <a:p>
            <a:pPr algn="just">
              <a:lnSpc>
                <a:spcPts val="839"/>
              </a:lnSpc>
            </a:pPr>
            <a:endParaRPr lang="en-US" sz="2799" b="1">
              <a:solidFill>
                <a:srgbClr val="E5E1DA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Authors can control how their work is distributed, reproduced, and used.</a:t>
            </a:r>
          </a:p>
          <a:p>
            <a:pPr algn="just">
              <a:lnSpc>
                <a:spcPts val="1679"/>
              </a:lnSpc>
            </a:pPr>
            <a:endParaRPr lang="en-US" sz="2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919"/>
              </a:lnSpc>
            </a:pPr>
            <a:r>
              <a:rPr lang="en-US" sz="2799" b="1" u="sng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Protection</a:t>
            </a:r>
          </a:p>
          <a:p>
            <a:pPr marL="604520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70 years after the death of the last remaining author of the work, unless it’s “work for hire”.</a:t>
            </a:r>
          </a:p>
          <a:p>
            <a:pPr marL="604520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Works for hire and anonymous works are protected 95 years from the date of first publication or 120 years from the date of creation, whichever is shorter</a:t>
            </a:r>
          </a:p>
          <a:p>
            <a:pPr algn="just">
              <a:lnSpc>
                <a:spcPts val="1679"/>
              </a:lnSpc>
            </a:pPr>
            <a:endParaRPr lang="en-US" sz="2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919"/>
              </a:lnSpc>
            </a:pPr>
            <a:r>
              <a:rPr lang="en-US" sz="2799" b="1" u="sng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Penalties:</a:t>
            </a:r>
            <a:r>
              <a:rPr lang="en-US" sz="2799" b="1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Up to $1,000,000 in damages and ten years in prison for repeat offenders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60570" y="760645"/>
            <a:ext cx="649760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COPYRIGHT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7116894" y="-3283768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410612">
            <a:off x="16066982" y="2791594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08890" y="703495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260570" y="1925325"/>
            <a:ext cx="9673525" cy="745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 trademark protects words, brand names ,symbols, sounds, shapes, colors, musical tones, or combinations used to identify products to distinguish them from others. </a:t>
            </a:r>
          </a:p>
          <a:p>
            <a:pPr algn="just">
              <a:lnSpc>
                <a:spcPts val="839"/>
              </a:lnSpc>
            </a:pPr>
            <a:endParaRPr lang="en-US" sz="2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primary purpose is to avoid confusion in the marketplace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Eg. Netflix Sound Intro, Nike Swoosh</a:t>
            </a:r>
          </a:p>
          <a:p>
            <a:pPr algn="just">
              <a:lnSpc>
                <a:spcPts val="1679"/>
              </a:lnSpc>
            </a:pPr>
            <a:endParaRPr lang="en-US" sz="2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919"/>
              </a:lnSpc>
            </a:pPr>
            <a:r>
              <a:rPr lang="en-US" sz="2799" b="1" u="sng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Protection</a:t>
            </a:r>
          </a:p>
          <a:p>
            <a:pPr marL="604520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Protect from someone stealing another company’s “look and feel”</a:t>
            </a:r>
          </a:p>
          <a:p>
            <a:pPr marL="604520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While registration is not mandatory, it provides significant benefits, including nationwide protection and the ability to sue for infringement. This occurs when someone uses a trademark that is confusingly similar to another.</a:t>
            </a:r>
          </a:p>
          <a:p>
            <a:pPr algn="just">
              <a:lnSpc>
                <a:spcPts val="1679"/>
              </a:lnSpc>
            </a:pPr>
            <a:endParaRPr lang="en-US" sz="2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Granted for an initial period of 10 years and can be renewed an unlimited number of times for another 10 years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3756616"/>
            <a:ext cx="7260570" cy="4928869"/>
          </a:xfrm>
          <a:custGeom>
            <a:avLst/>
            <a:gdLst/>
            <a:ahLst/>
            <a:cxnLst/>
            <a:rect l="l" t="t" r="r" b="b"/>
            <a:pathLst>
              <a:path w="7393303" h="4928869">
                <a:moveTo>
                  <a:pt x="0" y="0"/>
                </a:moveTo>
                <a:lnTo>
                  <a:pt x="7393303" y="0"/>
                </a:lnTo>
                <a:lnTo>
                  <a:pt x="7393303" y="4928869"/>
                </a:lnTo>
                <a:lnTo>
                  <a:pt x="0" y="49288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260570" y="760645"/>
            <a:ext cx="649760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TRADEMARK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7116894" y="-3283768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410612">
            <a:off x="16114607" y="2791594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08890" y="703495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3488" y="3756616"/>
            <a:ext cx="6937082" cy="5544239"/>
          </a:xfrm>
          <a:custGeom>
            <a:avLst/>
            <a:gdLst/>
            <a:ahLst/>
            <a:cxnLst/>
            <a:rect l="l" t="t" r="r" b="b"/>
            <a:pathLst>
              <a:path w="6937082" h="5544239">
                <a:moveTo>
                  <a:pt x="0" y="0"/>
                </a:moveTo>
                <a:lnTo>
                  <a:pt x="6937082" y="0"/>
                </a:lnTo>
                <a:lnTo>
                  <a:pt x="6937082" y="5544239"/>
                </a:lnTo>
                <a:lnTo>
                  <a:pt x="0" y="5544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509575" y="2304421"/>
            <a:ext cx="9673525" cy="702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Patents protect the rights of inventors and their inventions.</a:t>
            </a:r>
          </a:p>
          <a:p>
            <a:pPr algn="just">
              <a:lnSpc>
                <a:spcPts val="1120"/>
              </a:lnSpc>
            </a:pPr>
            <a:endParaRPr lang="en-US" sz="2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919"/>
              </a:lnSpc>
            </a:pPr>
            <a:r>
              <a:rPr lang="en-US" sz="2799" u="sng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Types:</a:t>
            </a: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Utility patents protect inventions, design patents protect the ornamental appearance of a product, and plant patents protect new and distinct plant varieties.</a:t>
            </a:r>
          </a:p>
          <a:p>
            <a:pPr algn="just">
              <a:lnSpc>
                <a:spcPts val="840"/>
              </a:lnSpc>
            </a:pPr>
            <a:endParaRPr lang="en-US" sz="2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Eg: The electric lamp was invented by Thomas Edison, patented in 1880, and lamp base in 1890.</a:t>
            </a:r>
          </a:p>
          <a:p>
            <a:pPr algn="just">
              <a:lnSpc>
                <a:spcPts val="1680"/>
              </a:lnSpc>
            </a:pPr>
            <a:endParaRPr lang="en-US" sz="2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919"/>
              </a:lnSpc>
            </a:pPr>
            <a:r>
              <a:rPr lang="en-US" sz="2799" b="1" u="sng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Protection:</a:t>
            </a:r>
            <a:r>
              <a:rPr lang="en-US" sz="2799" b="1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f</a:t>
            </a: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or those who have legal ownership of the patent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Patent Requirements: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Invention must be new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Invention must be useful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u="sng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nvention must NOT be obvious</a:t>
            </a:r>
          </a:p>
          <a:p>
            <a:pPr algn="just">
              <a:lnSpc>
                <a:spcPts val="1120"/>
              </a:lnSpc>
            </a:pPr>
            <a:endParaRPr lang="en-US" sz="27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Owner has exclusive control of the invention for 20 years - after which the invention enters the public domain.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09575" y="868130"/>
            <a:ext cx="649760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PATENT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7116894" y="-3283768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410612">
            <a:off x="16066982" y="2791594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08890" y="703495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4041020"/>
            <a:ext cx="7292904" cy="5723432"/>
          </a:xfrm>
          <a:custGeom>
            <a:avLst/>
            <a:gdLst/>
            <a:ahLst/>
            <a:cxnLst/>
            <a:rect l="l" t="t" r="r" b="b"/>
            <a:pathLst>
              <a:path w="8008534" h="5723432">
                <a:moveTo>
                  <a:pt x="0" y="0"/>
                </a:moveTo>
                <a:lnTo>
                  <a:pt x="8008534" y="0"/>
                </a:lnTo>
                <a:lnTo>
                  <a:pt x="8008534" y="5723432"/>
                </a:lnTo>
                <a:lnTo>
                  <a:pt x="0" y="5723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33425" y="2252345"/>
            <a:ext cx="8775465" cy="776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Confidential business information that provides a competitive advantage. </a:t>
            </a:r>
          </a:p>
          <a:p>
            <a:pPr algn="just">
              <a:lnSpc>
                <a:spcPts val="1619"/>
              </a:lnSpc>
            </a:pPr>
            <a:endParaRPr lang="en-US" sz="26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To qualify as a trade secret, information must be valuable, secret, and have measures in place to protect its secrecy.</a:t>
            </a:r>
          </a:p>
          <a:p>
            <a:pPr algn="just">
              <a:lnSpc>
                <a:spcPts val="1619"/>
              </a:lnSpc>
            </a:pPr>
            <a:endParaRPr lang="en-US" sz="26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marL="582917" lvl="1" indent="-291459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Examples: The McDonald's burger recipe.</a:t>
            </a:r>
          </a:p>
          <a:p>
            <a:pPr algn="just">
              <a:lnSpc>
                <a:spcPts val="1079"/>
              </a:lnSpc>
            </a:pPr>
            <a:endParaRPr lang="en-US" sz="26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Rights: No exclusive rights, but protection against misappropriation and unlawful acquisition</a:t>
            </a:r>
          </a:p>
          <a:p>
            <a:pPr algn="just">
              <a:lnSpc>
                <a:spcPts val="1079"/>
              </a:lnSpc>
            </a:pPr>
            <a:endParaRPr lang="en-US" sz="26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Economic Espionage Act of 1996: Anyone found guilty of stealing trade secrets.</a:t>
            </a:r>
          </a:p>
          <a:p>
            <a:pPr marL="582917" lvl="1" indent="-291459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From US corporation - Fined up to $500,000 and 15 years</a:t>
            </a:r>
          </a:p>
          <a:p>
            <a:pPr marL="582917" lvl="1" indent="-291459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Under other circumstances - Fined up to $250,000 and 10 years</a:t>
            </a:r>
          </a:p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Nondisclosure agreements (NDA) should be used to prohibit the sharing of trade secrets.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33425" y="1123950"/>
            <a:ext cx="649760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TRADE SECRETS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1357</Words>
  <Application>Microsoft Office PowerPoint</Application>
  <PresentationFormat>Custom</PresentationFormat>
  <Paragraphs>172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Arial</vt:lpstr>
      <vt:lpstr>Poppins Bold</vt:lpstr>
      <vt:lpstr>Lato Bold</vt:lpstr>
      <vt:lpstr>Poppins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intellectual property</dc:title>
  <dc:creator>Mone Cabinet</dc:creator>
  <cp:lastModifiedBy>Mone Cabinet</cp:lastModifiedBy>
  <cp:revision>2</cp:revision>
  <dcterms:created xsi:type="dcterms:W3CDTF">2006-08-16T00:00:00Z</dcterms:created>
  <dcterms:modified xsi:type="dcterms:W3CDTF">2024-10-02T16:55:41Z</dcterms:modified>
  <dc:identifier>DAGSXDwKiOU</dc:identifier>
</cp:coreProperties>
</file>